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Montserrat"/>
      <p:regular r:id="rId76"/>
      <p:bold r:id="rId77"/>
      <p:italic r:id="rId78"/>
      <p:boldItalic r:id="rId79"/>
    </p:embeddedFont>
    <p:embeddedFont>
      <p:font typeface="Old Standard TT"/>
      <p:regular r:id="rId80"/>
      <p:bold r:id="rId81"/>
      <p: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OldStandardTT-regular.fntdata"/><Relationship Id="rId82" Type="http://schemas.openxmlformats.org/officeDocument/2006/relationships/font" Target="fonts/OldStandardTT-italic.fntdata"/><Relationship Id="rId81" Type="http://schemas.openxmlformats.org/officeDocument/2006/relationships/font" Target="fonts/OldStandardT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Montserrat-bold.fntdata"/><Relationship Id="rId32" Type="http://schemas.openxmlformats.org/officeDocument/2006/relationships/slide" Target="slides/slide27.xml"/><Relationship Id="rId76" Type="http://schemas.openxmlformats.org/officeDocument/2006/relationships/font" Target="fonts/Montserrat-regular.fntdata"/><Relationship Id="rId35" Type="http://schemas.openxmlformats.org/officeDocument/2006/relationships/slide" Target="slides/slide30.xml"/><Relationship Id="rId79" Type="http://schemas.openxmlformats.org/officeDocument/2006/relationships/font" Target="fonts/Montserrat-boldItalic.fntdata"/><Relationship Id="rId34" Type="http://schemas.openxmlformats.org/officeDocument/2006/relationships/slide" Target="slides/slide29.xml"/><Relationship Id="rId78" Type="http://schemas.openxmlformats.org/officeDocument/2006/relationships/font" Target="fonts/Montserrat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405286f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405286f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405286fc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405286f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f1601c73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f1601c73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f1601c73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f1601c73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f1601c73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f1601c73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405286fc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405286fc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405286fc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405286fc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405286fc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405286fc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405286fc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405286fc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405286fc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405286fc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05286fc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05286fc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f1601c73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f1601c73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6798ea0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6798ea0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6798ea07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6798ea0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6798ea07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6798ea0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6798ea07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6798ea07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6798ea07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6798ea07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6798ea07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6798ea07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6798ea07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6798ea07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6798ea07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6798ea07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6798ea07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6798ea07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6798ea07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6798ea07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405286f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405286f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6798ea07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6798ea07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6798ea07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6798ea07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6798ea07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6798ea07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6798ea07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6798ea07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6798ea07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6798ea07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405286fc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405286fc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405286fc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405286fc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405286fc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405286fc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f1601c73b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f1601c73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f1601c73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f1601c73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f1601c7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f1601c7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f1601c73b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f1601c73b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f1601c73b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f1601c73b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f1601c73b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f1601c73b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405286fc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405286fc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405286fc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405286fc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405286fc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405286fc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405286fc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405286fc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405286fc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405286fc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405286fc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405286fc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f1601c73b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f1601c73b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f1601c73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f1601c73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405286fc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405286fc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405286fc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405286fc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405286fc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405286fc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405286fc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405286fc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405286fc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405286fc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405286fc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405286fc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405286fc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405286fc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405286fc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4405286fc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405286fc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405286fc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405286fc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405286fc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f1601c73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f1601c73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405286fc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405286fc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f1601c73b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f1601c73b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f1601c73b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f1601c73b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f1601c73b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f1601c73b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f1601c73b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f1601c73b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f1601c73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f1601c73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f1601c73b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f1601c73b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f1601c73b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f1601c73b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f1601c73b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f1601c73b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f1601c73b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f1601c73b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f1601c73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f1601c73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405286fc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4405286fc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1601c73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1601c73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1601c73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1601c73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Relationship Id="rId4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1097825" y="447250"/>
            <a:ext cx="731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качества. Предобработка данных.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62575" y="3027600"/>
            <a:ext cx="3000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Татьяна Гайнцева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МФТИ, ШАД, DLSchool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62575" y="4266600"/>
            <a:ext cx="30000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@atmyre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sklearn.metrics.precision_score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/>
              <a:t>sklearn.metrics.recall_score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F-мера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47005" l="8326" r="34605" t="30482"/>
          <a:stretch/>
        </p:blipFill>
        <p:spPr>
          <a:xfrm>
            <a:off x="730587" y="1162700"/>
            <a:ext cx="7682825" cy="17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5190000" y="0"/>
            <a:ext cx="395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https://habr.com/company/ods/blog/328372/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1789150" y="39221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75" y="3184450"/>
            <a:ext cx="3497712" cy="4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575" y="3604163"/>
            <a:ext cx="5073204" cy="4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575" y="3992825"/>
            <a:ext cx="1766345" cy="4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9000" y="4002650"/>
            <a:ext cx="11239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5803775" y="3472488"/>
            <a:ext cx="3080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(cбалансированная)</a:t>
            </a:r>
            <a:endParaRPr sz="24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549000" y="44604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sklearn.metrics.f1_score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ROC-AUC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При конвертации вещественного ответа алгоритма в бинарную метку, мы должны выбрать какой-либо порог, при котором 0 становится 1. </a:t>
            </a:r>
            <a:endParaRPr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Естественным и близким кажется порог, равный 0.5, но он не всегда оказывается оптимальным, например, при отсутствии баланса классов.</a:t>
            </a:r>
            <a:endParaRPr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Одним из способов оценить модель в целом, не привязываясь к конкретному порогу, является AUC-ROC — площадь (</a:t>
            </a:r>
            <a:r>
              <a:rPr i="1"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rea </a:t>
            </a:r>
            <a:r>
              <a:rPr i="1"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nder </a:t>
            </a:r>
            <a:r>
              <a:rPr i="1"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urve) под кривой ошибок (</a:t>
            </a:r>
            <a:r>
              <a:rPr i="1"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eceiver </a:t>
            </a:r>
            <a:r>
              <a:rPr i="1"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perating </a:t>
            </a:r>
            <a:r>
              <a:rPr i="1"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ru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haracteristic curve ). </a:t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2186050" y="3100775"/>
            <a:ext cx="1200300" cy="40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28662" l="28946" r="53241" t="44657"/>
          <a:stretch/>
        </p:blipFill>
        <p:spPr>
          <a:xfrm>
            <a:off x="332250" y="1077188"/>
            <a:ext cx="2786077" cy="23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376" y="377425"/>
            <a:ext cx="40005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1036950" y="516800"/>
            <a:ext cx="68613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93C47D"/>
                </a:solidFill>
              </a:rPr>
              <a:t>from</a:t>
            </a:r>
            <a:r>
              <a:rPr lang="ru" sz="1800"/>
              <a:t> </a:t>
            </a:r>
            <a:r>
              <a:rPr lang="ru" sz="1800">
                <a:solidFill>
                  <a:srgbClr val="3C78D8"/>
                </a:solidFill>
              </a:rPr>
              <a:t>sklearn</a:t>
            </a:r>
            <a:r>
              <a:rPr lang="ru" sz="1800"/>
              <a:t> </a:t>
            </a:r>
            <a:r>
              <a:rPr lang="ru" sz="1800">
                <a:solidFill>
                  <a:srgbClr val="93C47D"/>
                </a:solidFill>
              </a:rPr>
              <a:t>import </a:t>
            </a:r>
            <a:r>
              <a:rPr lang="ru" sz="1800"/>
              <a:t>metrics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fpr, tpr, thresholds = metrics.roc_curve(y, scores, pos_label=2)</a:t>
            </a:r>
            <a:endParaRPr sz="1800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75" y="1761600"/>
            <a:ext cx="35478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50" y="2571750"/>
            <a:ext cx="3080200" cy="2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3875" y="3294000"/>
            <a:ext cx="1610474" cy="80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000" y="2571750"/>
            <a:ext cx="1723550" cy="2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1125" y="1761600"/>
            <a:ext cx="37002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400" y="1761606"/>
            <a:ext cx="838212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type="title"/>
          </p:nvPr>
        </p:nvSpPr>
        <p:spPr>
          <a:xfrm>
            <a:off x="149050" y="79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/>
        </p:nvSpPr>
        <p:spPr>
          <a:xfrm>
            <a:off x="996275" y="567625"/>
            <a:ext cx="68613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93C47D"/>
                </a:solidFill>
              </a:rPr>
              <a:t>from</a:t>
            </a:r>
            <a:r>
              <a:rPr lang="ru" sz="1800"/>
              <a:t> </a:t>
            </a:r>
            <a:r>
              <a:rPr lang="ru" sz="1800">
                <a:solidFill>
                  <a:srgbClr val="3C78D8"/>
                </a:solidFill>
              </a:rPr>
              <a:t>sklearn</a:t>
            </a:r>
            <a:r>
              <a:rPr lang="ru" sz="1800"/>
              <a:t> </a:t>
            </a:r>
            <a:r>
              <a:rPr lang="ru" sz="1800">
                <a:solidFill>
                  <a:srgbClr val="93C47D"/>
                </a:solidFill>
              </a:rPr>
              <a:t>import </a:t>
            </a:r>
            <a:r>
              <a:rPr lang="ru" sz="1800"/>
              <a:t>metrics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fpr, tpr, thresholds = metrics.roc_curve(y, scores, pos_label=2)</a:t>
            </a:r>
            <a:endParaRPr sz="1800"/>
          </a:p>
        </p:txBody>
      </p:sp>
      <p:sp>
        <p:nvSpPr>
          <p:cNvPr id="170" name="Google Shape;170;p27"/>
          <p:cNvSpPr txBox="1"/>
          <p:nvPr/>
        </p:nvSpPr>
        <p:spPr>
          <a:xfrm>
            <a:off x="996275" y="1817950"/>
            <a:ext cx="65565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thresholds --  массив порогов для вычисления tpr и fpr</a:t>
            </a:r>
            <a:endParaRPr sz="1800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5" y="2571750"/>
            <a:ext cx="2429650" cy="2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1525" y="3294000"/>
            <a:ext cx="1076626" cy="8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9025" y="2571750"/>
            <a:ext cx="1257050" cy="2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597" y="3294000"/>
            <a:ext cx="1076626" cy="8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5558550" y="2997100"/>
            <a:ext cx="2339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threshold = 0.35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0950" y="2571750"/>
            <a:ext cx="1297600" cy="21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title"/>
          </p:nvPr>
        </p:nvSpPr>
        <p:spPr>
          <a:xfrm>
            <a:off x="149050" y="89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00" y="1228725"/>
            <a:ext cx="17335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type="title"/>
          </p:nvPr>
        </p:nvSpPr>
        <p:spPr>
          <a:xfrm>
            <a:off x="149050" y="79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409" y="1228713"/>
            <a:ext cx="1589516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738" y="2071275"/>
            <a:ext cx="1076626" cy="8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5705125" y="612450"/>
            <a:ext cx="24528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TPR = 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FPR = 0.5</a:t>
            </a:r>
            <a:endParaRPr sz="2400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900" y="1787450"/>
            <a:ext cx="3505649" cy="28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149050" y="79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4700"/>
            <a:ext cx="8839201" cy="206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149050" y="79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50" y="1550425"/>
            <a:ext cx="1257050" cy="2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900" y="1550425"/>
            <a:ext cx="1451950" cy="2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213" y="2169138"/>
            <a:ext cx="1076626" cy="8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223" y="1525513"/>
            <a:ext cx="1616350" cy="22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950" y="1550425"/>
            <a:ext cx="1522237" cy="22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2559850" y="41164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Thresholds = y_pred</a:t>
            </a:r>
            <a:endParaRPr sz="2400"/>
          </a:p>
        </p:txBody>
      </p:sp>
      <p:sp>
        <p:nvSpPr>
          <p:cNvPr id="205" name="Google Shape;205;p30"/>
          <p:cNvSpPr txBox="1"/>
          <p:nvPr/>
        </p:nvSpPr>
        <p:spPr>
          <a:xfrm>
            <a:off x="2632850" y="3440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C0000"/>
                </a:solidFill>
              </a:rPr>
              <a:t>Как подобрать thresholds?</a:t>
            </a:r>
            <a:endParaRPr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75" y="715975"/>
            <a:ext cx="7368674" cy="22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025" y="2975775"/>
            <a:ext cx="3371475" cy="20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345675" y="3149575"/>
            <a:ext cx="49200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Теперь будем просматривать строки табл. 2 сверху вниз и прорисовывать на сетке линии, переходя их одного узла в другой. Стартуем из точки (0, 0). Если значение метки класса в просматриваемой строке 1, то делаем шаг вверх; если 0, то делаем шаг вправо. Ясно, что в итоге мы попадём в точку (1, 1), т.к. сделаем в сумме </a:t>
            </a:r>
            <a:r>
              <a:rPr b="1" i="1" lang="ru" sz="1500">
                <a:solidFill>
                  <a:srgbClr val="444444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ru" sz="15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шагов вверх и </a:t>
            </a:r>
            <a:r>
              <a:rPr b="1" i="1" lang="ru" sz="1500">
                <a:solidFill>
                  <a:srgbClr val="444444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ru" sz="15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шагов вправо.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0582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Оценки качества классификации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Критерии обобщающей способности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Методы отбора признаков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Методы работы с разреженными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признаками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тестирование модели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30866" r="23446" t="0"/>
          <a:stretch/>
        </p:blipFill>
        <p:spPr>
          <a:xfrm>
            <a:off x="4829750" y="445025"/>
            <a:ext cx="4177526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264375" y="8726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0.75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264375" y="872625"/>
            <a:ext cx="2246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0.6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264375" y="872625"/>
            <a:ext cx="2246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0.6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  <p:sp>
        <p:nvSpPr>
          <p:cNvPr id="241" name="Google Shape;241;p34"/>
          <p:cNvSpPr txBox="1"/>
          <p:nvPr/>
        </p:nvSpPr>
        <p:spPr>
          <a:xfrm>
            <a:off x="3933925" y="3087275"/>
            <a:ext cx="34521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TPR вырос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FPR не изменился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264375" y="872625"/>
            <a:ext cx="2663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0.55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264375" y="872625"/>
            <a:ext cx="2246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0.6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  <p:sp>
        <p:nvSpPr>
          <p:cNvPr id="260" name="Google Shape;260;p36"/>
          <p:cNvSpPr txBox="1"/>
          <p:nvPr/>
        </p:nvSpPr>
        <p:spPr>
          <a:xfrm>
            <a:off x="3933925" y="3087275"/>
            <a:ext cx="34521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TPR не изменился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FPR не изменился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264375" y="872625"/>
            <a:ext cx="2663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0.5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/>
        </p:nvSpPr>
        <p:spPr>
          <a:xfrm>
            <a:off x="264375" y="872625"/>
            <a:ext cx="2246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0.5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  <p:sp>
        <p:nvSpPr>
          <p:cNvPr id="279" name="Google Shape;279;p38"/>
          <p:cNvSpPr txBox="1"/>
          <p:nvPr/>
        </p:nvSpPr>
        <p:spPr>
          <a:xfrm>
            <a:off x="3933925" y="3087275"/>
            <a:ext cx="34521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TPR не изменился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FPR вырос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264375" y="872625"/>
            <a:ext cx="2663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0.3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/>
        </p:nvSpPr>
        <p:spPr>
          <a:xfrm>
            <a:off x="264375" y="872625"/>
            <a:ext cx="2246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0.3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  <p:sp>
        <p:nvSpPr>
          <p:cNvPr id="298" name="Google Shape;298;p40"/>
          <p:cNvSpPr txBox="1"/>
          <p:nvPr/>
        </p:nvSpPr>
        <p:spPr>
          <a:xfrm>
            <a:off x="3933925" y="3087275"/>
            <a:ext cx="34521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TPR вырос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FPR не изменился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264375" y="872625"/>
            <a:ext cx="2663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0.2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1097825" y="447250"/>
            <a:ext cx="731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качества классификации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/>
        </p:nvSpPr>
        <p:spPr>
          <a:xfrm>
            <a:off x="264375" y="872625"/>
            <a:ext cx="2246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0.2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  <p:sp>
        <p:nvSpPr>
          <p:cNvPr id="317" name="Google Shape;317;p42"/>
          <p:cNvSpPr txBox="1"/>
          <p:nvPr/>
        </p:nvSpPr>
        <p:spPr>
          <a:xfrm>
            <a:off x="3933925" y="3087275"/>
            <a:ext cx="34521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TPR вырос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FPR вырос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264375" y="872625"/>
            <a:ext cx="2663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0.1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3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4"/>
          <p:cNvSpPr txBox="1"/>
          <p:nvPr/>
        </p:nvSpPr>
        <p:spPr>
          <a:xfrm>
            <a:off x="264375" y="872625"/>
            <a:ext cx="2246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0.1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0</a:t>
            </a:r>
            <a:endParaRPr b="1"/>
          </a:p>
        </p:txBody>
      </p:sp>
      <p:sp>
        <p:nvSpPr>
          <p:cNvPr id="336" name="Google Shape;336;p44"/>
          <p:cNvSpPr txBox="1"/>
          <p:nvPr/>
        </p:nvSpPr>
        <p:spPr>
          <a:xfrm>
            <a:off x="3933925" y="3087275"/>
            <a:ext cx="34521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TPR не изменился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FPR вырос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5"/>
          <p:cNvSpPr txBox="1"/>
          <p:nvPr/>
        </p:nvSpPr>
        <p:spPr>
          <a:xfrm>
            <a:off x="264375" y="872625"/>
            <a:ext cx="2663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0.0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344" name="Google Shape;3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5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149050" y="15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351" name="Google Shape;3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925" y="201600"/>
            <a:ext cx="495045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6"/>
          <p:cNvSpPr txBox="1"/>
          <p:nvPr/>
        </p:nvSpPr>
        <p:spPr>
          <a:xfrm>
            <a:off x="264375" y="872625"/>
            <a:ext cx="2246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CC0000"/>
                </a:solidFill>
              </a:rPr>
              <a:t>threshold = 0.0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0" y="2039025"/>
            <a:ext cx="3012325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6"/>
          <p:cNvSpPr txBox="1"/>
          <p:nvPr/>
        </p:nvSpPr>
        <p:spPr>
          <a:xfrm>
            <a:off x="3069925" y="319700"/>
            <a:ext cx="8640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оценка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</a:t>
            </a:r>
            <a:endParaRPr b="1"/>
          </a:p>
        </p:txBody>
      </p:sp>
      <p:sp>
        <p:nvSpPr>
          <p:cNvPr id="355" name="Google Shape;355;p46"/>
          <p:cNvSpPr txBox="1"/>
          <p:nvPr/>
        </p:nvSpPr>
        <p:spPr>
          <a:xfrm>
            <a:off x="3933925" y="3087275"/>
            <a:ext cx="34521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TPR не изменился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FPR вырос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/>
        </p:nvSpPr>
        <p:spPr>
          <a:xfrm>
            <a:off x="328000" y="1783050"/>
            <a:ext cx="8162700" cy="11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solidFill>
                  <a:srgbClr val="222222"/>
                </a:solidFill>
                <a:highlight>
                  <a:schemeClr val="lt1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Критерий AUC-ROC устойчив к несбалансированным классам и может быть интерпретирован как </a:t>
            </a:r>
            <a:r>
              <a:rPr b="1" lang="ru" sz="2400">
                <a:solidFill>
                  <a:srgbClr val="222222"/>
                </a:solidFill>
                <a:highlight>
                  <a:schemeClr val="lt1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вероятность того, что случайно выбранный positive объект будет отранжирован классификатором выше</a:t>
            </a:r>
            <a:r>
              <a:rPr lang="ru" sz="2400">
                <a:solidFill>
                  <a:srgbClr val="222222"/>
                </a:solidFill>
                <a:highlight>
                  <a:schemeClr val="lt1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 (будет иметь более высокую вероятность быть positive), чем случайно выбранный negative объект.</a:t>
            </a:r>
            <a:endParaRPr sz="2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61" name="Google Shape;361;p47"/>
          <p:cNvSpPr txBox="1"/>
          <p:nvPr>
            <p:ph type="title"/>
          </p:nvPr>
        </p:nvSpPr>
        <p:spPr>
          <a:xfrm>
            <a:off x="149050" y="79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0" y="1537575"/>
            <a:ext cx="4167849" cy="29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 txBox="1"/>
          <p:nvPr>
            <p:ph type="title"/>
          </p:nvPr>
        </p:nvSpPr>
        <p:spPr>
          <a:xfrm>
            <a:off x="149050" y="79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299" y="1537575"/>
            <a:ext cx="4522301" cy="286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50" y="791300"/>
            <a:ext cx="4116200" cy="31918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9"/>
          <p:cNvSpPr txBox="1"/>
          <p:nvPr>
            <p:ph type="title"/>
          </p:nvPr>
        </p:nvSpPr>
        <p:spPr>
          <a:xfrm>
            <a:off x="149050" y="79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pic>
        <p:nvPicPr>
          <p:cNvPr id="375" name="Google Shape;3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375" y="877700"/>
            <a:ext cx="4317374" cy="30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9"/>
          <p:cNvSpPr txBox="1"/>
          <p:nvPr/>
        </p:nvSpPr>
        <p:spPr>
          <a:xfrm>
            <a:off x="1565525" y="42372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AUC ROC показывает, насколько хорошо вероятности положительного класса отделены от вероятностей отрицательного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0"/>
          <p:cNvPicPr preferRelativeResize="0"/>
          <p:nvPr/>
        </p:nvPicPr>
        <p:blipFill rotWithShape="1">
          <a:blip r:embed="rId3">
            <a:alphaModFix/>
          </a:blip>
          <a:srcRect b="44821" l="9308" r="40265" t="21738"/>
          <a:stretch/>
        </p:blipFill>
        <p:spPr>
          <a:xfrm>
            <a:off x="1223775" y="1714525"/>
            <a:ext cx="6696450" cy="249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0"/>
          <p:cNvSpPr txBox="1"/>
          <p:nvPr/>
        </p:nvSpPr>
        <p:spPr>
          <a:xfrm>
            <a:off x="0" y="4211250"/>
            <a:ext cx="4286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https://habr.com/company/ods/blog/328372/</a:t>
            </a:r>
            <a:endParaRPr/>
          </a:p>
        </p:txBody>
      </p:sp>
      <p:sp>
        <p:nvSpPr>
          <p:cNvPr id="383" name="Google Shape;383;p50"/>
          <p:cNvSpPr txBox="1"/>
          <p:nvPr>
            <p:ph type="title"/>
          </p:nvPr>
        </p:nvSpPr>
        <p:spPr>
          <a:xfrm>
            <a:off x="149050" y="79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  <p:sp>
        <p:nvSpPr>
          <p:cNvPr id="384" name="Google Shape;384;p50"/>
          <p:cNvSpPr txBox="1"/>
          <p:nvPr/>
        </p:nvSpPr>
        <p:spPr>
          <a:xfrm>
            <a:off x="1291075" y="6923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Задача: в базе данных Google 1М документов. Нужно вернуть релевантные документы к запросу.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1"/>
          <p:cNvPicPr preferRelativeResize="0"/>
          <p:nvPr/>
        </p:nvPicPr>
        <p:blipFill rotWithShape="1">
          <a:blip r:embed="rId3">
            <a:alphaModFix/>
          </a:blip>
          <a:srcRect b="14279" l="9609" r="40000" t="53413"/>
          <a:stretch/>
        </p:blipFill>
        <p:spPr>
          <a:xfrm>
            <a:off x="1272275" y="1616600"/>
            <a:ext cx="6599450" cy="23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1"/>
          <p:cNvSpPr txBox="1"/>
          <p:nvPr/>
        </p:nvSpPr>
        <p:spPr>
          <a:xfrm>
            <a:off x="0" y="4236650"/>
            <a:ext cx="3943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https://habr.com/company/ods/blog/328372/</a:t>
            </a:r>
            <a:endParaRPr/>
          </a:p>
        </p:txBody>
      </p:sp>
      <p:sp>
        <p:nvSpPr>
          <p:cNvPr id="391" name="Google Shape;391;p51"/>
          <p:cNvSpPr txBox="1"/>
          <p:nvPr/>
        </p:nvSpPr>
        <p:spPr>
          <a:xfrm>
            <a:off x="1291075" y="6923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Задача: в базе данных Google 1М документов. Нужно вернуть релевантные документы к запросу. </a:t>
            </a:r>
            <a:endParaRPr/>
          </a:p>
        </p:txBody>
      </p:sp>
      <p:sp>
        <p:nvSpPr>
          <p:cNvPr id="392" name="Google Shape;392;p51"/>
          <p:cNvSpPr txBox="1"/>
          <p:nvPr>
            <p:ph type="title"/>
          </p:nvPr>
        </p:nvSpPr>
        <p:spPr>
          <a:xfrm>
            <a:off x="149050" y="79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ROC-AUC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807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875" y="870425"/>
            <a:ext cx="5706250" cy="34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2439725" y="44105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sklearn.metrics.confusion_matrix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</a:rPr>
              <a:t>Разница в False Positive Rate между этими двумя алгоритмами </a:t>
            </a:r>
            <a:r>
              <a:rPr i="1" lang="ru" sz="2400">
                <a:solidFill>
                  <a:srgbClr val="222222"/>
                </a:solidFill>
                <a:highlight>
                  <a:srgbClr val="FFFFFF"/>
                </a:highlight>
              </a:rPr>
              <a:t>крайне</a:t>
            </a: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</a:rPr>
              <a:t> мала — всего </a:t>
            </a:r>
            <a:r>
              <a:rPr b="1" lang="ru" sz="2400">
                <a:solidFill>
                  <a:srgbClr val="222222"/>
                </a:solidFill>
                <a:highlight>
                  <a:srgbClr val="FFFFFF"/>
                </a:highlight>
              </a:rPr>
              <a:t>0.0019</a:t>
            </a: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</a:rPr>
              <a:t>Это является следствием того, что AUC-ROC измеряет долю False Positive относительно True Negative и в задачах, где нам не так важен больший класс, может давать не совсем адекватную картину при сравнении алгоритмов.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3"/>
          <p:cNvPicPr preferRelativeResize="0"/>
          <p:nvPr/>
        </p:nvPicPr>
        <p:blipFill rotWithShape="1">
          <a:blip r:embed="rId3">
            <a:alphaModFix/>
          </a:blip>
          <a:srcRect b="19134" l="8444" r="42001" t="15313"/>
          <a:stretch/>
        </p:blipFill>
        <p:spPr>
          <a:xfrm>
            <a:off x="886875" y="937125"/>
            <a:ext cx="6940301" cy="37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3"/>
          <p:cNvSpPr/>
          <p:nvPr/>
        </p:nvSpPr>
        <p:spPr>
          <a:xfrm>
            <a:off x="2986400" y="1241625"/>
            <a:ext cx="4053900" cy="151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3"/>
          <p:cNvSpPr/>
          <p:nvPr/>
        </p:nvSpPr>
        <p:spPr>
          <a:xfrm>
            <a:off x="2986300" y="3103175"/>
            <a:ext cx="4053900" cy="151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3"/>
          <p:cNvSpPr txBox="1"/>
          <p:nvPr/>
        </p:nvSpPr>
        <p:spPr>
          <a:xfrm>
            <a:off x="935300" y="857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Задача: в базе данных Google 1М документов. Нужно вернуть релевантные документы к запросу.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3" y="152400"/>
            <a:ext cx="60483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ROC vs PR</a:t>
            </a:r>
            <a:endParaRPr/>
          </a:p>
        </p:txBody>
      </p:sp>
      <p:pic>
        <p:nvPicPr>
          <p:cNvPr id="416" name="Google Shape;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25" y="1341775"/>
            <a:ext cx="8184877" cy="15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 txBox="1"/>
          <p:nvPr/>
        </p:nvSpPr>
        <p:spPr>
          <a:xfrm>
            <a:off x="1402825" y="3241075"/>
            <a:ext cx="62412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True Negative не используется для построения PR-curve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311700" y="1095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LogLoss</a:t>
            </a:r>
            <a:endParaRPr/>
          </a:p>
        </p:txBody>
      </p:sp>
      <p:sp>
        <p:nvSpPr>
          <p:cNvPr id="423" name="Google Shape;423;p56"/>
          <p:cNvSpPr txBox="1"/>
          <p:nvPr>
            <p:ph idx="1" type="body"/>
          </p:nvPr>
        </p:nvSpPr>
        <p:spPr>
          <a:xfrm>
            <a:off x="311700" y="7227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Рассмотрим задачу</a:t>
            </a:r>
            <a:r>
              <a:rPr b="1" lang="ru" sz="1600"/>
              <a:t> бинарной</a:t>
            </a:r>
            <a:r>
              <a:rPr lang="ru" sz="1600"/>
              <a:t> классификации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/>
              <a:t>Посмотрим на выборку со следующей точки зрения: каждый элемент обучающей выборки имеет ответ 1 с вероятностью </a:t>
            </a:r>
            <a:r>
              <a:rPr b="1" lang="ru" sz="1600">
                <a:solidFill>
                  <a:srgbClr val="000000"/>
                </a:solidFill>
              </a:rPr>
              <a:t>p </a:t>
            </a:r>
            <a:r>
              <a:rPr lang="ru" sz="1600">
                <a:solidFill>
                  <a:srgbClr val="000000"/>
                </a:solidFill>
              </a:rPr>
              <a:t>и ответ 0 с вероятностью </a:t>
            </a:r>
            <a:r>
              <a:rPr b="1" lang="ru" sz="1600">
                <a:solidFill>
                  <a:srgbClr val="000000"/>
                </a:solidFill>
              </a:rPr>
              <a:t>1-p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Для каждого объекта вероятность p своя!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Задача: </a:t>
            </a:r>
            <a:r>
              <a:rPr lang="ru" sz="1600">
                <a:solidFill>
                  <a:srgbClr val="000000"/>
                </a:solidFill>
              </a:rPr>
              <a:t>максимизировать правдоподобие выборки: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25" y="2974550"/>
            <a:ext cx="7760725" cy="18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311700" y="1095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LogLoss</a:t>
            </a:r>
            <a:endParaRPr/>
          </a:p>
        </p:txBody>
      </p:sp>
      <p:pic>
        <p:nvPicPr>
          <p:cNvPr id="430" name="Google Shape;4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675" y="910075"/>
            <a:ext cx="5702750" cy="37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 txBox="1"/>
          <p:nvPr>
            <p:ph type="title"/>
          </p:nvPr>
        </p:nvSpPr>
        <p:spPr>
          <a:xfrm>
            <a:off x="311700" y="1095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LogLoss</a:t>
            </a:r>
            <a:endParaRPr/>
          </a:p>
        </p:txBody>
      </p:sp>
      <p:pic>
        <p:nvPicPr>
          <p:cNvPr id="436" name="Google Shape;4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00" y="722775"/>
            <a:ext cx="7760725" cy="18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8"/>
          <p:cNvSpPr txBox="1"/>
          <p:nvPr/>
        </p:nvSpPr>
        <p:spPr>
          <a:xfrm>
            <a:off x="579525" y="2875100"/>
            <a:ext cx="36288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C0000"/>
                </a:solidFill>
              </a:rPr>
              <a:t>Оптимальный </a:t>
            </a:r>
            <a:r>
              <a:rPr b="1" lang="ru" sz="1800">
                <a:solidFill>
                  <a:srgbClr val="CC0000"/>
                </a:solidFill>
              </a:rPr>
              <a:t>a </a:t>
            </a:r>
            <a:r>
              <a:rPr lang="ru" sz="1800">
                <a:solidFill>
                  <a:srgbClr val="CC0000"/>
                </a:solidFill>
              </a:rPr>
              <a:t>-- такой, который для каждого объекта выдает вероятность принадлежности объекта к классу 1</a:t>
            </a:r>
            <a:endParaRPr sz="1800">
              <a:solidFill>
                <a:srgbClr val="CC0000"/>
              </a:solidFill>
            </a:endParaRPr>
          </a:p>
        </p:txBody>
      </p:sp>
      <p:pic>
        <p:nvPicPr>
          <p:cNvPr id="438" name="Google Shape;4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475" y="2701000"/>
            <a:ext cx="3755225" cy="22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Из этого следует, что нам нужно стремить к минимуму такую функцию потерь:</a:t>
            </a:r>
            <a:endParaRPr/>
          </a:p>
        </p:txBody>
      </p:sp>
      <p:pic>
        <p:nvPicPr>
          <p:cNvPr id="444" name="Google Shape;4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75" y="2160675"/>
            <a:ext cx="56007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9"/>
          <p:cNvSpPr txBox="1"/>
          <p:nvPr>
            <p:ph type="title"/>
          </p:nvPr>
        </p:nvSpPr>
        <p:spPr>
          <a:xfrm>
            <a:off x="311700" y="1095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LogLoss</a:t>
            </a:r>
            <a:endParaRPr/>
          </a:p>
        </p:txBody>
      </p:sp>
      <p:sp>
        <p:nvSpPr>
          <p:cNvPr id="446" name="Google Shape;446;p59"/>
          <p:cNvSpPr txBox="1"/>
          <p:nvPr/>
        </p:nvSpPr>
        <p:spPr>
          <a:xfrm>
            <a:off x="484525" y="24380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LogLoss = </a:t>
            </a:r>
            <a:endParaRPr sz="3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</a:t>
            </a:r>
            <a:endParaRPr/>
          </a:p>
        </p:txBody>
      </p:sp>
      <p:sp>
        <p:nvSpPr>
          <p:cNvPr id="452" name="Google Shape;452;p6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/>
              <a:t>Для многоклассовой классификации LogLoss превращается в </a:t>
            </a:r>
            <a:r>
              <a:rPr b="1" lang="ru" sz="2400"/>
              <a:t>Cross-Entropy</a:t>
            </a:r>
            <a:endParaRPr b="1"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458" name="Google Shape;458;p6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22222"/>
              </a:solidFill>
            </a:endParaRPr>
          </a:p>
          <a:p>
            <a:pPr indent="-330200" lvl="0" marL="749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Old Standard TT"/>
              <a:buChar char="●"/>
            </a:pPr>
            <a:r>
              <a:rPr lang="ru" sz="1600">
                <a:solidFill>
                  <a:srgbClr val="222222"/>
                </a:solidFill>
              </a:rPr>
              <a:t>В случае многоклассовой классификации нужно внимательно следить за метриками каждого из классов и следовать логике решения задачи, а не оптимизации метрики</a:t>
            </a:r>
            <a:endParaRPr sz="1600">
              <a:solidFill>
                <a:srgbClr val="222222"/>
              </a:solidFill>
            </a:endParaRPr>
          </a:p>
          <a:p>
            <a:pPr indent="-330200" lvl="0" marL="749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Old Standard TT"/>
              <a:buChar char="●"/>
            </a:pPr>
            <a:r>
              <a:rPr lang="ru" sz="1600">
                <a:solidFill>
                  <a:srgbClr val="222222"/>
                </a:solidFill>
              </a:rPr>
              <a:t>В случае неравных классов нужно подбирать баланс классов для обучения и метрику, которая будет корректно отражать качество классификации</a:t>
            </a:r>
            <a:endParaRPr sz="1600">
              <a:solidFill>
                <a:srgbClr val="222222"/>
              </a:solidFill>
            </a:endParaRPr>
          </a:p>
          <a:p>
            <a:pPr indent="-330200" lvl="0" marL="749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Old Standard TT"/>
              <a:buChar char="●"/>
            </a:pPr>
            <a:r>
              <a:rPr lang="ru" sz="1600">
                <a:solidFill>
                  <a:srgbClr val="222222"/>
                </a:solidFill>
              </a:rPr>
              <a:t>Выбор метрики нужно делать с фокусом на предметную область, предварительно обрабатывая данные и, возможно, сегментируя (как в случае с делением на богатых и бедных клиентов)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845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/>
          <p:nvPr/>
        </p:nvSpPr>
        <p:spPr>
          <a:xfrm>
            <a:off x="152575" y="447250"/>
            <a:ext cx="886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Несбалансированность выборки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решать?</a:t>
            </a:r>
            <a:endParaRPr/>
          </a:p>
        </p:txBody>
      </p:sp>
      <p:sp>
        <p:nvSpPr>
          <p:cNvPr id="469" name="Google Shape;469;p6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Over-sampling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Under-sampling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Ensembles of 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Custom 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Special metrics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/>
              <a:t>https://imbalanced-learn.readthedocs.io/en/stable/miscellaneous.html</a:t>
            </a:r>
            <a:endParaRPr b="1"/>
          </a:p>
        </p:txBody>
      </p:sp>
      <p:pic>
        <p:nvPicPr>
          <p:cNvPr id="470" name="Google Shape;4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475" y="445025"/>
            <a:ext cx="5796875" cy="387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"/>
          <p:cNvSpPr txBox="1"/>
          <p:nvPr/>
        </p:nvSpPr>
        <p:spPr>
          <a:xfrm>
            <a:off x="152575" y="447250"/>
            <a:ext cx="886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/>
          <p:nvPr>
            <p:ph type="title"/>
          </p:nvPr>
        </p:nvSpPr>
        <p:spPr>
          <a:xfrm>
            <a:off x="311700" y="150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212224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</a:t>
            </a:r>
            <a:endParaRPr b="1" sz="1800">
              <a:solidFill>
                <a:srgbClr val="2122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5"/>
          <p:cNvSpPr txBox="1"/>
          <p:nvPr>
            <p:ph idx="1" type="body"/>
          </p:nvPr>
        </p:nvSpPr>
        <p:spPr>
          <a:xfrm>
            <a:off x="311700" y="8731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Mean removal and variance scaling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0" y="1380875"/>
            <a:ext cx="4665750" cy="2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750" y="1452025"/>
            <a:ext cx="4050550" cy="15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5"/>
          <p:cNvSpPr txBox="1"/>
          <p:nvPr/>
        </p:nvSpPr>
        <p:spPr>
          <a:xfrm>
            <a:off x="5306175" y="3356250"/>
            <a:ext cx="36246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RBF Kernel for SVM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l1, l2 regularizations for LM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 txBox="1"/>
          <p:nvPr>
            <p:ph type="title"/>
          </p:nvPr>
        </p:nvSpPr>
        <p:spPr>
          <a:xfrm>
            <a:off x="311700" y="150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12224"/>
                </a:solidFill>
                <a:latin typeface="Arial"/>
                <a:ea typeface="Arial"/>
                <a:cs typeface="Arial"/>
                <a:sym typeface="Arial"/>
              </a:rPr>
              <a:t>Scaling features to a range</a:t>
            </a:r>
            <a:endParaRPr b="1" sz="1800">
              <a:solidFill>
                <a:srgbClr val="2122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122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50" y="943775"/>
            <a:ext cx="6082149" cy="26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6"/>
          <p:cNvSpPr txBox="1"/>
          <p:nvPr/>
        </p:nvSpPr>
        <p:spPr>
          <a:xfrm>
            <a:off x="630275" y="38408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800"/>
              <a:buChar char="●"/>
            </a:pPr>
            <a:r>
              <a:rPr lang="ru" sz="1800">
                <a:solidFill>
                  <a:srgbClr val="1D1F22"/>
                </a:solidFill>
                <a:highlight>
                  <a:srgbClr val="FFFFFF"/>
                </a:highlight>
              </a:rPr>
              <a:t>robustness to very small standard deviations of features</a:t>
            </a:r>
            <a:endParaRPr sz="1800">
              <a:solidFill>
                <a:srgbClr val="1D1F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800"/>
              <a:buChar char="●"/>
            </a:pPr>
            <a:r>
              <a:rPr lang="ru" sz="1800">
                <a:solidFill>
                  <a:srgbClr val="1D1F22"/>
                </a:solidFill>
                <a:highlight>
                  <a:srgbClr val="FFFFFF"/>
                </a:highlight>
              </a:rPr>
              <a:t>preserving zero entries in sparse data</a:t>
            </a:r>
            <a:endParaRPr sz="1800">
              <a:solidFill>
                <a:srgbClr val="1D1F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7"/>
          <p:cNvSpPr txBox="1"/>
          <p:nvPr>
            <p:ph type="title"/>
          </p:nvPr>
        </p:nvSpPr>
        <p:spPr>
          <a:xfrm>
            <a:off x="311700" y="150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12224"/>
                </a:solidFill>
                <a:latin typeface="Montserrat"/>
                <a:ea typeface="Montserrat"/>
                <a:cs typeface="Montserrat"/>
                <a:sym typeface="Montserrat"/>
              </a:rPr>
              <a:t>Mapping to a uniform distribution</a:t>
            </a:r>
            <a:endParaRPr b="1" sz="1800">
              <a:solidFill>
                <a:srgbClr val="2122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50" y="968300"/>
            <a:ext cx="8158124" cy="2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7"/>
          <p:cNvSpPr txBox="1"/>
          <p:nvPr/>
        </p:nvSpPr>
        <p:spPr>
          <a:xfrm>
            <a:off x="1158875" y="35069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400"/>
              <a:buChar char="●"/>
            </a:pPr>
            <a:r>
              <a:rPr lang="ru">
                <a:solidFill>
                  <a:srgbClr val="1D1F22"/>
                </a:solidFill>
                <a:highlight>
                  <a:srgbClr val="FFFFFF"/>
                </a:highlight>
              </a:rPr>
              <a:t>it smooths out unusual distributions and is less influenced by outliers than scaling methods. </a:t>
            </a:r>
            <a:endParaRPr>
              <a:solidFill>
                <a:srgbClr val="1D1F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400"/>
              <a:buChar char="●"/>
            </a:pPr>
            <a:r>
              <a:rPr lang="ru">
                <a:solidFill>
                  <a:srgbClr val="1D1F22"/>
                </a:solidFill>
                <a:highlight>
                  <a:srgbClr val="FFFFFF"/>
                </a:highlight>
              </a:rPr>
              <a:t>It does, however, distort correlations and distances within and across features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 txBox="1"/>
          <p:nvPr>
            <p:ph type="title"/>
          </p:nvPr>
        </p:nvSpPr>
        <p:spPr>
          <a:xfrm>
            <a:off x="311700" y="150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12224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endParaRPr b="1" sz="1800">
              <a:solidFill>
                <a:srgbClr val="2122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75" y="866975"/>
            <a:ext cx="74448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8"/>
          <p:cNvSpPr txBox="1"/>
          <p:nvPr/>
        </p:nvSpPr>
        <p:spPr>
          <a:xfrm>
            <a:off x="1453650" y="40542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metric algorithms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quadratic kernels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9"/>
          <p:cNvSpPr txBox="1"/>
          <p:nvPr>
            <p:ph type="title"/>
          </p:nvPr>
        </p:nvSpPr>
        <p:spPr>
          <a:xfrm>
            <a:off x="311700" y="150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12224"/>
                </a:solidFill>
                <a:latin typeface="Montserrat"/>
                <a:ea typeface="Montserrat"/>
                <a:cs typeface="Montserrat"/>
                <a:sym typeface="Montserrat"/>
              </a:rPr>
              <a:t>Encoding categorical features</a:t>
            </a:r>
            <a:endParaRPr/>
          </a:p>
        </p:txBody>
      </p:sp>
      <p:pic>
        <p:nvPicPr>
          <p:cNvPr id="512" name="Google Shape;5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5850"/>
            <a:ext cx="8839199" cy="133279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9"/>
          <p:cNvSpPr txBox="1"/>
          <p:nvPr>
            <p:ph type="title"/>
          </p:nvPr>
        </p:nvSpPr>
        <p:spPr>
          <a:xfrm>
            <a:off x="372625" y="24010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12224"/>
                </a:solidFill>
                <a:latin typeface="Montserrat"/>
                <a:ea typeface="Montserrat"/>
                <a:cs typeface="Montserrat"/>
                <a:sym typeface="Montserrat"/>
              </a:rPr>
              <a:t>Binarization</a:t>
            </a:r>
            <a:endParaRPr/>
          </a:p>
        </p:txBody>
      </p:sp>
      <p:pic>
        <p:nvPicPr>
          <p:cNvPr id="514" name="Google Shape;51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97" y="3014253"/>
            <a:ext cx="5877907" cy="20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0" y="967770"/>
            <a:ext cx="8839200" cy="9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0"/>
          <p:cNvSpPr txBox="1"/>
          <p:nvPr>
            <p:ph type="title"/>
          </p:nvPr>
        </p:nvSpPr>
        <p:spPr>
          <a:xfrm>
            <a:off x="311700" y="150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12224"/>
                </a:solidFill>
                <a:latin typeface="Montserrat"/>
                <a:ea typeface="Montserrat"/>
                <a:cs typeface="Montserrat"/>
                <a:sym typeface="Montserrat"/>
              </a:rPr>
              <a:t>Discretization</a:t>
            </a:r>
            <a:endParaRPr/>
          </a:p>
        </p:txBody>
      </p:sp>
      <p:sp>
        <p:nvSpPr>
          <p:cNvPr id="521" name="Google Shape;521;p70"/>
          <p:cNvSpPr txBox="1"/>
          <p:nvPr/>
        </p:nvSpPr>
        <p:spPr>
          <a:xfrm>
            <a:off x="2388900" y="34138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68142"/>
            <a:ext cx="6321437" cy="1193333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0"/>
          <p:cNvSpPr txBox="1"/>
          <p:nvPr/>
        </p:nvSpPr>
        <p:spPr>
          <a:xfrm>
            <a:off x="1839975" y="35765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F22"/>
                </a:solidFill>
                <a:highlight>
                  <a:srgbClr val="FFFFFF"/>
                </a:highlight>
              </a:rPr>
              <a:t>discretizers features into </a:t>
            </a:r>
            <a:r>
              <a:rPr lang="ru" sz="1800">
                <a:solidFill>
                  <a:srgbClr val="222222"/>
                </a:solidFill>
                <a:highlight>
                  <a:srgbClr val="ECF0F3"/>
                </a:highlight>
              </a:rPr>
              <a:t>k</a:t>
            </a:r>
            <a:r>
              <a:rPr lang="ru" sz="1800">
                <a:solidFill>
                  <a:srgbClr val="1D1F22"/>
                </a:solidFill>
                <a:highlight>
                  <a:srgbClr val="FFFFFF"/>
                </a:highlight>
              </a:rPr>
              <a:t> equal width bins</a:t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00" y="709749"/>
            <a:ext cx="7888175" cy="29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1"/>
          <p:cNvSpPr txBox="1"/>
          <p:nvPr>
            <p:ph type="title"/>
          </p:nvPr>
        </p:nvSpPr>
        <p:spPr>
          <a:xfrm>
            <a:off x="311700" y="150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12224"/>
                </a:solidFill>
                <a:latin typeface="Montserrat"/>
                <a:ea typeface="Montserrat"/>
                <a:cs typeface="Montserrat"/>
                <a:sym typeface="Montserrat"/>
              </a:rPr>
              <a:t>Generating polynomial features</a:t>
            </a:r>
            <a:endParaRPr/>
          </a:p>
        </p:txBody>
      </p:sp>
      <p:sp>
        <p:nvSpPr>
          <p:cNvPr id="530" name="Google Shape;530;p71"/>
          <p:cNvSpPr txBox="1"/>
          <p:nvPr/>
        </p:nvSpPr>
        <p:spPr>
          <a:xfrm>
            <a:off x="1931450" y="39323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Generating new features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Train polynomial algorithms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Accuracy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Интуитивная, понятная и почти неиспользуемая, так как абсолютно бесполезна для работы с несбалансированными классами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33618" l="22033" r="47146" t="54454"/>
          <a:stretch/>
        </p:blipFill>
        <p:spPr>
          <a:xfrm>
            <a:off x="1863325" y="2511450"/>
            <a:ext cx="5417351" cy="1178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2500700" y="41966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sklearn.metrics.accuracy_score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 txBox="1"/>
          <p:nvPr/>
        </p:nvSpPr>
        <p:spPr>
          <a:xfrm>
            <a:off x="1097825" y="447250"/>
            <a:ext cx="731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Выбор метода обучения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3"/>
          <p:cNvPicPr preferRelativeResize="0"/>
          <p:nvPr/>
        </p:nvPicPr>
        <p:blipFill rotWithShape="1">
          <a:blip r:embed="rId3">
            <a:alphaModFix/>
          </a:blip>
          <a:srcRect b="9279" l="16287" r="22892" t="21726"/>
          <a:stretch/>
        </p:blipFill>
        <p:spPr>
          <a:xfrm>
            <a:off x="1228725" y="143275"/>
            <a:ext cx="6686550" cy="426445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3"/>
          <p:cNvSpPr txBox="1"/>
          <p:nvPr/>
        </p:nvSpPr>
        <p:spPr>
          <a:xfrm>
            <a:off x="0" y="4665275"/>
            <a:ext cx="30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http://www.machinelearning.ru</a:t>
            </a:r>
            <a:endParaRPr/>
          </a:p>
        </p:txBody>
      </p:sp>
      <p:sp>
        <p:nvSpPr>
          <p:cNvPr id="542" name="Google Shape;542;p73"/>
          <p:cNvSpPr/>
          <p:nvPr/>
        </p:nvSpPr>
        <p:spPr>
          <a:xfrm>
            <a:off x="1228725" y="1520100"/>
            <a:ext cx="6686400" cy="36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оценить качество обучения?</a:t>
            </a:r>
            <a:endParaRPr/>
          </a:p>
        </p:txBody>
      </p:sp>
      <p:pic>
        <p:nvPicPr>
          <p:cNvPr id="548" name="Google Shape;548;p74"/>
          <p:cNvPicPr preferRelativeResize="0"/>
          <p:nvPr/>
        </p:nvPicPr>
        <p:blipFill rotWithShape="1">
          <a:blip r:embed="rId3">
            <a:alphaModFix/>
          </a:blip>
          <a:srcRect b="7814" l="15702" r="19142" t="20562"/>
          <a:stretch/>
        </p:blipFill>
        <p:spPr>
          <a:xfrm>
            <a:off x="1593063" y="1058225"/>
            <a:ext cx="5957874" cy="368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4"/>
          <p:cNvSpPr txBox="1"/>
          <p:nvPr/>
        </p:nvSpPr>
        <p:spPr>
          <a:xfrm>
            <a:off x="6144000" y="0"/>
            <a:ext cx="3000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63" y="152400"/>
            <a:ext cx="83138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Внутренний VS Внешний критерий</a:t>
            </a:r>
            <a:endParaRPr/>
          </a:p>
        </p:txBody>
      </p:sp>
      <p:sp>
        <p:nvSpPr>
          <p:cNvPr id="560" name="Google Shape;560;p7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Ошибка на внутреннем монотонно убывает, в то время как на внешнем имеется характерный минимум</a:t>
            </a:r>
            <a:endParaRPr/>
          </a:p>
        </p:txBody>
      </p:sp>
      <p:pic>
        <p:nvPicPr>
          <p:cNvPr id="561" name="Google Shape;561;p76"/>
          <p:cNvPicPr preferRelativeResize="0"/>
          <p:nvPr/>
        </p:nvPicPr>
        <p:blipFill rotWithShape="1">
          <a:blip r:embed="rId3">
            <a:alphaModFix/>
          </a:blip>
          <a:srcRect b="6984" l="17224" r="20547" t="40697"/>
          <a:stretch/>
        </p:blipFill>
        <p:spPr>
          <a:xfrm>
            <a:off x="1593063" y="2063325"/>
            <a:ext cx="5957874" cy="28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7"/>
          <p:cNvSpPr txBox="1"/>
          <p:nvPr>
            <p:ph idx="1" type="body"/>
          </p:nvPr>
        </p:nvSpPr>
        <p:spPr>
          <a:xfrm>
            <a:off x="311700" y="1804200"/>
            <a:ext cx="85206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Cпособы задания 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Случайное множество разбиений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Полная проверка (слишком сложно, используются комбинаторные оценки)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Leave-one-o                                     leave-one-out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ut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q	qqqqqqqd                                    Q-fold CV </a:t>
            </a:r>
            <a:endParaRPr/>
          </a:p>
        </p:txBody>
      </p:sp>
      <p:pic>
        <p:nvPicPr>
          <p:cNvPr id="568" name="Google Shape;568;p77"/>
          <p:cNvPicPr preferRelativeResize="0"/>
          <p:nvPr/>
        </p:nvPicPr>
        <p:blipFill rotWithShape="1">
          <a:blip r:embed="rId3">
            <a:alphaModFix/>
          </a:blip>
          <a:srcRect b="50024" l="15940" r="26051" t="22739"/>
          <a:stretch/>
        </p:blipFill>
        <p:spPr>
          <a:xfrm>
            <a:off x="3260175" y="282200"/>
            <a:ext cx="5572126" cy="147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7"/>
          <p:cNvPicPr preferRelativeResize="0"/>
          <p:nvPr/>
        </p:nvPicPr>
        <p:blipFill rotWithShape="1">
          <a:blip r:embed="rId4">
            <a:alphaModFix/>
          </a:blip>
          <a:srcRect b="62058" l="28455" r="32756" t="23559"/>
          <a:stretch/>
        </p:blipFill>
        <p:spPr>
          <a:xfrm>
            <a:off x="835925" y="3068649"/>
            <a:ext cx="3546850" cy="7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7"/>
          <p:cNvPicPr preferRelativeResize="0"/>
          <p:nvPr/>
        </p:nvPicPr>
        <p:blipFill rotWithShape="1">
          <a:blip r:embed="rId5">
            <a:alphaModFix/>
          </a:blip>
          <a:srcRect b="27088" l="27487" r="33137" t="58529"/>
          <a:stretch/>
        </p:blipFill>
        <p:spPr>
          <a:xfrm>
            <a:off x="809125" y="3925898"/>
            <a:ext cx="3600452" cy="7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q-fold t-times</a:t>
            </a:r>
            <a:endParaRPr/>
          </a:p>
        </p:txBody>
      </p:sp>
      <p:pic>
        <p:nvPicPr>
          <p:cNvPr id="576" name="Google Shape;576;p78"/>
          <p:cNvPicPr preferRelativeResize="0"/>
          <p:nvPr/>
        </p:nvPicPr>
        <p:blipFill rotWithShape="1">
          <a:blip r:embed="rId3">
            <a:alphaModFix/>
          </a:blip>
          <a:srcRect b="12195" l="15935" r="23126" t="43407"/>
          <a:stretch/>
        </p:blipFill>
        <p:spPr>
          <a:xfrm>
            <a:off x="1014200" y="1364850"/>
            <a:ext cx="71156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отбора признаков</a:t>
            </a:r>
            <a:endParaRPr/>
          </a:p>
        </p:txBody>
      </p:sp>
      <p:sp>
        <p:nvSpPr>
          <p:cNvPr id="582" name="Google Shape;582;p7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</a:rPr>
              <a:t>F -- набор признаков, Mj -- метод обучения, использующий только j выделенных признаков из F. X -- обучающая выборка.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</a:rPr>
              <a:t>Q(j)=Q(Mj, X) -&gt; min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583" name="Google Shape;583;p79"/>
          <p:cNvPicPr preferRelativeResize="0"/>
          <p:nvPr/>
        </p:nvPicPr>
        <p:blipFill rotWithShape="1">
          <a:blip r:embed="rId3">
            <a:alphaModFix/>
          </a:blip>
          <a:srcRect b="6289" l="17155" r="21835" t="44768"/>
          <a:stretch/>
        </p:blipFill>
        <p:spPr>
          <a:xfrm>
            <a:off x="3654125" y="2571750"/>
            <a:ext cx="4950575" cy="223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Полный перебор</a:t>
            </a:r>
            <a:endParaRPr/>
          </a:p>
        </p:txBody>
      </p:sp>
      <p:pic>
        <p:nvPicPr>
          <p:cNvPr id="589" name="Google Shape;589;p80"/>
          <p:cNvPicPr preferRelativeResize="0"/>
          <p:nvPr/>
        </p:nvPicPr>
        <p:blipFill rotWithShape="1">
          <a:blip r:embed="rId3">
            <a:alphaModFix/>
          </a:blip>
          <a:srcRect b="46171" l="16172" r="36952" t="17978"/>
          <a:stretch/>
        </p:blipFill>
        <p:spPr>
          <a:xfrm>
            <a:off x="1232700" y="1418425"/>
            <a:ext cx="6678599" cy="28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Эвристики</a:t>
            </a:r>
            <a:endParaRPr/>
          </a:p>
        </p:txBody>
      </p:sp>
      <p:sp>
        <p:nvSpPr>
          <p:cNvPr id="595" name="Google Shape;595;p81"/>
          <p:cNvSpPr txBox="1"/>
          <p:nvPr>
            <p:ph idx="1" type="body"/>
          </p:nvPr>
        </p:nvSpPr>
        <p:spPr>
          <a:xfrm>
            <a:off x="311700" y="1171600"/>
            <a:ext cx="5432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Жадный алгоритм отбора признаков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Чередование добавлений и удалений признаков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BFS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Эволюционный алгоритм поиска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Увеличивать вероятность перехода от более успешного родителя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Применение совокупности критериев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При стагнации -- мутации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Параллельно выращивать несколько изолированных популяций</a:t>
            </a:r>
            <a:endParaRPr/>
          </a:p>
        </p:txBody>
      </p:sp>
      <p:pic>
        <p:nvPicPr>
          <p:cNvPr id="596" name="Google Shape;596;p81"/>
          <p:cNvPicPr preferRelativeResize="0"/>
          <p:nvPr/>
        </p:nvPicPr>
        <p:blipFill rotWithShape="1">
          <a:blip r:embed="rId3">
            <a:alphaModFix/>
          </a:blip>
          <a:srcRect b="0" l="0" r="53827" t="0"/>
          <a:stretch/>
        </p:blipFill>
        <p:spPr>
          <a:xfrm>
            <a:off x="5687825" y="314725"/>
            <a:ext cx="3270502" cy="29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247425" y="187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spam prediction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29082" l="8322" r="33436" t="19643"/>
          <a:stretch/>
        </p:blipFill>
        <p:spPr>
          <a:xfrm>
            <a:off x="450088" y="747025"/>
            <a:ext cx="8243824" cy="40804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2936150" y="3994200"/>
            <a:ext cx="33396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5436300" y="0"/>
            <a:ext cx="3707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https://habr.com/company/ods/blog/328372/</a:t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2936150" y="2196350"/>
            <a:ext cx="33396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8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Recall, F-мера	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23144" l="8166" r="33751" t="26564"/>
          <a:stretch/>
        </p:blipFill>
        <p:spPr>
          <a:xfrm>
            <a:off x="801525" y="1058225"/>
            <a:ext cx="7540948" cy="36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2936150" y="1847075"/>
            <a:ext cx="3339600" cy="96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2936150" y="2918625"/>
            <a:ext cx="3339600" cy="8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20"/>
          <p:cNvCxnSpPr/>
          <p:nvPr/>
        </p:nvCxnSpPr>
        <p:spPr>
          <a:xfrm>
            <a:off x="3514800" y="4193800"/>
            <a:ext cx="44790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20"/>
          <p:cNvCxnSpPr/>
          <p:nvPr/>
        </p:nvCxnSpPr>
        <p:spPr>
          <a:xfrm flipH="1" rot="10800000">
            <a:off x="1245450" y="4408100"/>
            <a:ext cx="36624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0"/>
          <p:cNvCxnSpPr/>
          <p:nvPr/>
        </p:nvCxnSpPr>
        <p:spPr>
          <a:xfrm>
            <a:off x="5068575" y="4418825"/>
            <a:ext cx="2636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0"/>
          <p:cNvCxnSpPr/>
          <p:nvPr/>
        </p:nvCxnSpPr>
        <p:spPr>
          <a:xfrm>
            <a:off x="1245450" y="4622550"/>
            <a:ext cx="5409000" cy="3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32423" l="0" r="0" t="0"/>
          <a:stretch/>
        </p:blipFill>
        <p:spPr>
          <a:xfrm>
            <a:off x="216700" y="400750"/>
            <a:ext cx="3533850" cy="43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4">
            <a:alphaModFix/>
          </a:blip>
          <a:srcRect b="0" l="0" r="0" t="67134"/>
          <a:stretch/>
        </p:blipFill>
        <p:spPr>
          <a:xfrm>
            <a:off x="3849375" y="1069399"/>
            <a:ext cx="5028325" cy="30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